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7" r:id="rId2"/>
    <p:sldId id="1647" r:id="rId3"/>
    <p:sldId id="1648" r:id="rId4"/>
    <p:sldId id="1649" r:id="rId5"/>
    <p:sldId id="1650" r:id="rId6"/>
    <p:sldId id="1652" r:id="rId7"/>
    <p:sldId id="16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FFFF"/>
    <a:srgbClr val="CC9900"/>
    <a:srgbClr val="CCFF33"/>
    <a:srgbClr val="9966FF"/>
    <a:srgbClr val="CC6600"/>
    <a:srgbClr val="FF9900"/>
    <a:srgbClr val="99FF99"/>
    <a:srgbClr val="00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8482" autoAdjust="0"/>
    <p:restoredTop sz="88102" autoAdjust="0"/>
  </p:normalViewPr>
  <p:slideViewPr>
    <p:cSldViewPr snapToGrid="0">
      <p:cViewPr>
        <p:scale>
          <a:sx n="100" d="100"/>
          <a:sy n="100" d="100"/>
        </p:scale>
        <p:origin x="-181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C1737-9B7C-4B5A-91CF-475BA97044A8}" type="datetimeFigureOut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BC2E10-22CB-42C8-9879-21136F4F7F9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654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Caveat:  I only own, and have only</a:t>
            </a:r>
            <a:r>
              <a:rPr lang="en-US" baseline="0" dirty="0" smtClean="0"/>
              <a:t> ever used, </a:t>
            </a:r>
            <a:r>
              <a:rPr lang="en-US" baseline="0" dirty="0" err="1" smtClean="0"/>
              <a:t>PixInsight</a:t>
            </a:r>
            <a:r>
              <a:rPr lang="en-US" baseline="0" dirty="0" smtClean="0"/>
              <a:t>.  I know squat about </a:t>
            </a:r>
            <a:r>
              <a:rPr lang="en-US" baseline="0" dirty="0" err="1" smtClean="0"/>
              <a:t>PhotoShop</a:t>
            </a:r>
            <a:r>
              <a:rPr lang="en-US" baseline="0" dirty="0" smtClean="0"/>
              <a:t>, so those of you that use </a:t>
            </a:r>
            <a:r>
              <a:rPr lang="en-US" baseline="0" dirty="0" err="1" smtClean="0"/>
              <a:t>PhotoShop</a:t>
            </a:r>
            <a:r>
              <a:rPr lang="en-US" baseline="0" dirty="0" smtClean="0"/>
              <a:t> will have to infer from my presentation what the appropriate tools are in 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D772E-B633-49D0-9B6F-19523F4E7A5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 very interesting, because it is still in its linear format.  Use this opportunity to talk about linear vs. non-linear data.  Break out to </a:t>
            </a:r>
            <a:r>
              <a:rPr lang="en-US" dirty="0" err="1" smtClean="0"/>
              <a:t>PixInsight</a:t>
            </a:r>
            <a:r>
              <a:rPr lang="en-US" dirty="0" smtClean="0"/>
              <a:t> to show a histogram, and use the histogram to explain how dim our images 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Break out to </a:t>
            </a:r>
            <a:r>
              <a:rPr lang="en-US" dirty="0" err="1" smtClean="0"/>
              <a:t>PixInsight</a:t>
            </a:r>
            <a:r>
              <a:rPr lang="en-US" dirty="0" smtClean="0"/>
              <a:t> to do some stretching.  Talk about what the histogram represents.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BC2E10-22CB-42C8-9879-21136F4F7F9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AB9F6-478C-4224-9667-905C83217EBB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92875"/>
            <a:ext cx="2133600" cy="365125"/>
          </a:xfrm>
        </p:spPr>
        <p:txBody>
          <a:bodyPr/>
          <a:lstStyle>
            <a:lvl1pPr>
              <a:defRPr sz="1600" baseline="0"/>
            </a:lvl1pPr>
          </a:lstStyle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11644-0C39-4039-B80B-F23C5405FEDC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46m47_hetlage_f.jpg"/>
          <p:cNvPicPr>
            <a:picLocks noChangeAspect="1"/>
          </p:cNvPicPr>
          <p:nvPr userDrawn="1"/>
        </p:nvPicPr>
        <p:blipFill>
          <a:blip r:embed="rId2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defRPr sz="4800" baseline="0">
                <a:solidFill>
                  <a:srgbClr val="FFFF00"/>
                </a:solidFill>
                <a:latin typeface="Times New Roman"/>
              </a:defRPr>
            </a:lvl1pPr>
          </a:lstStyle>
          <a:p>
            <a:r>
              <a:rPr lang="en-US" dirty="0" smtClean="0"/>
              <a:t>Click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4000" baseline="0">
                <a:solidFill>
                  <a:srgbClr val="FFFF00"/>
                </a:solidFill>
                <a:latin typeface="Times New Roman"/>
              </a:defRPr>
            </a:lvl1pPr>
            <a:lvl2pPr>
              <a:defRPr sz="3600" baseline="0">
                <a:solidFill>
                  <a:srgbClr val="FFFF00"/>
                </a:solidFill>
                <a:latin typeface="Times New Roman"/>
              </a:defRPr>
            </a:lvl2pPr>
            <a:lvl3pPr>
              <a:defRPr sz="3200" baseline="0">
                <a:solidFill>
                  <a:srgbClr val="FFFF00"/>
                </a:solidFill>
                <a:latin typeface="Times New Roman"/>
              </a:defRPr>
            </a:lvl3pPr>
            <a:lvl4pPr>
              <a:defRPr sz="2800" baseline="0">
                <a:solidFill>
                  <a:srgbClr val="FFFF00"/>
                </a:solidFill>
                <a:latin typeface="Times New Roman"/>
              </a:defRPr>
            </a:lvl4pPr>
            <a:lvl5pPr>
              <a:defRPr sz="2400" baseline="0">
                <a:solidFill>
                  <a:srgbClr val="FFFF00"/>
                </a:solidFill>
                <a:latin typeface="Times New Roman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53204-715F-4B56-891C-20C918733ECA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9E143-2239-4250-B753-148FDAC8C3D1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7495E-1B9C-4E2F-B6AC-EF7C919FF241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DE21B-9655-4FDF-A7A5-55F64DEE4BC1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BB249-B98F-4521-AA36-F4D5F08BACFF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0400" y="6356350"/>
            <a:ext cx="2133600" cy="365125"/>
          </a:xfrm>
        </p:spPr>
        <p:txBody>
          <a:bodyPr/>
          <a:lstStyle>
            <a:lvl1pPr>
              <a:defRPr sz="2000">
                <a:solidFill>
                  <a:srgbClr val="FFFF00"/>
                </a:solidFill>
              </a:defRPr>
            </a:lvl1pPr>
          </a:lstStyle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HAL10Logo1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-430988" y="-380890"/>
            <a:ext cx="2286000" cy="2286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0C45D-0443-4F37-ACD2-E60DD68AE38D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696AE-0609-407A-966C-1570904D8764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07942-4BCB-4A99-B524-704467C59BF1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16D52-E791-4F00-A06E-474AD13DF973}" type="datetime1">
              <a:rPr lang="en-US" smtClean="0"/>
              <a:pPr/>
              <a:t>1/27/2015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49386-48BA-4B62-83AD-3997DFF5CB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hyperlink" Target="http://pixinsight.com/forum/index.php?topic=6823.msg46218#msg46218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harrysastroshed.com/pixinsight/pixinsight%20video%20html/Pixinsighthome.html" TargetMode="External"/><Relationship Id="rId5" Type="http://schemas.openxmlformats.org/officeDocument/2006/relationships/hyperlink" Target="http://www.ip4ap.com" TargetMode="External"/><Relationship Id="rId4" Type="http://schemas.openxmlformats.org/officeDocument/2006/relationships/hyperlink" Target="http://www.newastro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15703" y="457200"/>
            <a:ext cx="871264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FF00"/>
                </a:solidFill>
                <a:latin typeface="Times New Roman"/>
                <a:cs typeface="Times New Roman"/>
              </a:rPr>
              <a:t>Astroschool</a:t>
            </a:r>
            <a:r>
              <a:rPr lang="en-US" sz="4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:</a:t>
            </a:r>
          </a:p>
          <a:p>
            <a:pPr algn="ctr"/>
            <a:r>
              <a:rPr lang="en-US" sz="4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Basic Image Processing Workflow </a:t>
            </a:r>
          </a:p>
          <a:p>
            <a:pPr algn="ctr"/>
            <a:r>
              <a:rPr lang="en-US" sz="48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for one shot color images</a:t>
            </a:r>
            <a:endParaRPr lang="en-US" sz="480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80789" y="4800600"/>
            <a:ext cx="30015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June 19</a:t>
            </a:r>
            <a:r>
              <a:rPr lang="en-US" sz="3600" baseline="300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th</a:t>
            </a:r>
            <a:r>
              <a:rPr lang="en-US" sz="3600" dirty="0" smtClean="0">
                <a:solidFill>
                  <a:srgbClr val="FFFF00"/>
                </a:solidFill>
                <a:latin typeface="Times New Roman"/>
                <a:cs typeface="Times New Roman"/>
              </a:rPr>
              <a:t>, 2014</a:t>
            </a:r>
            <a:endParaRPr lang="en-US" sz="3600" dirty="0">
              <a:solidFill>
                <a:srgbClr val="FFFF00"/>
              </a:solidFill>
              <a:latin typeface="Times New Roman"/>
              <a:cs typeface="Times New Roman"/>
            </a:endParaRPr>
          </a:p>
        </p:txBody>
      </p:sp>
      <p:pic>
        <p:nvPicPr>
          <p:cNvPr id="6" name="Picture 5" descr="HAL10Logo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3513406"/>
            <a:ext cx="3344594" cy="3344594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1957388" y="4529138"/>
            <a:ext cx="542925" cy="4429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09763" y="4567237"/>
            <a:ext cx="819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 Black" pitchFamily="34" charset="0"/>
              </a:rPr>
              <a:t>14</a:t>
            </a:r>
            <a:endParaRPr lang="en-US" sz="2800" b="1" dirty="0">
              <a:latin typeface="Arial Black" pitchFamily="34" charset="0"/>
            </a:endParaRPr>
          </a:p>
        </p:txBody>
      </p:sp>
    </p:spTree>
  </p:cSld>
  <p:clrMapOvr>
    <a:masterClrMapping/>
  </p:clrMapOvr>
  <p:transition advClick="0" advTm="1195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33921"/>
            <a:ext cx="8229600" cy="117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Where did we leave off?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84250" y="1130300"/>
            <a:ext cx="7175500" cy="5632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Image Calibration:</a:t>
            </a:r>
          </a:p>
          <a:p>
            <a:pPr algn="ctr"/>
            <a:endParaRPr lang="en-US" sz="3600" dirty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Correcting your raw images for dark current, BIAS signal, and uneven illumination</a:t>
            </a:r>
          </a:p>
          <a:p>
            <a:pPr algn="ctr"/>
            <a:endParaRPr lang="en-US" sz="36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Then register your images and stack them.  The </a:t>
            </a:r>
            <a:r>
              <a:rPr lang="en-US" sz="3600" dirty="0">
                <a:solidFill>
                  <a:srgbClr val="CCFF33"/>
                </a:solidFill>
                <a:latin typeface="Times New Roman"/>
                <a:cs typeface="Times New Roman"/>
              </a:rPr>
              <a:t>r</a:t>
            </a:r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esult is a “master frame” for each channel/filter (or one color master frame).</a:t>
            </a:r>
          </a:p>
        </p:txBody>
      </p:sp>
    </p:spTree>
    <p:extLst>
      <p:ext uri="{BB962C8B-B14F-4D97-AF65-F5344CB8AC3E}">
        <p14:creationId xmlns:p14="http://schemas.microsoft.com/office/powerpoint/2010/main" val="23258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33921"/>
            <a:ext cx="8229600" cy="117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What does a master frame look like?</a:t>
            </a:r>
          </a:p>
        </p:txBody>
      </p:sp>
    </p:spTree>
    <p:extLst>
      <p:ext uri="{BB962C8B-B14F-4D97-AF65-F5344CB8AC3E}">
        <p14:creationId xmlns:p14="http://schemas.microsoft.com/office/powerpoint/2010/main" val="67537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33921"/>
            <a:ext cx="8229600" cy="13884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What can/should you do while your data is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 linear?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09650" y="1670188"/>
            <a:ext cx="7175500" cy="5078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ctr">
              <a:buFont typeface="Arial"/>
              <a:buChar char="•"/>
            </a:pPr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Screen Transfer Function (STF)</a:t>
            </a:r>
          </a:p>
          <a:p>
            <a:pPr marL="571500" indent="-571500" algn="ctr">
              <a:buFont typeface="Arial"/>
              <a:buChar char="•"/>
            </a:pPr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Crop</a:t>
            </a:r>
          </a:p>
          <a:p>
            <a:pPr marL="571500" indent="-571500" algn="ctr">
              <a:buFont typeface="Arial"/>
              <a:buChar char="•"/>
            </a:pPr>
            <a:r>
              <a:rPr lang="en-US" sz="3600" dirty="0">
                <a:solidFill>
                  <a:srgbClr val="CCFF33"/>
                </a:solidFill>
                <a:latin typeface="Times New Roman"/>
                <a:cs typeface="Times New Roman"/>
              </a:rPr>
              <a:t>Gradient </a:t>
            </a:r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extraction</a:t>
            </a:r>
          </a:p>
          <a:p>
            <a:pPr marL="571500" indent="-571500" algn="ctr">
              <a:buFont typeface="Arial"/>
              <a:buChar char="•"/>
            </a:pPr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Background neutralization</a:t>
            </a:r>
            <a:endParaRPr lang="en-US" sz="3600" dirty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marL="571500" indent="-571500" algn="ctr">
              <a:buFont typeface="Arial"/>
              <a:buChar char="•"/>
            </a:pPr>
            <a:r>
              <a:rPr lang="en-US" sz="3600" dirty="0">
                <a:solidFill>
                  <a:srgbClr val="CCFF33"/>
                </a:solidFill>
                <a:latin typeface="Times New Roman"/>
                <a:cs typeface="Times New Roman"/>
              </a:rPr>
              <a:t>Color </a:t>
            </a:r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calibration</a:t>
            </a:r>
            <a:endParaRPr lang="en-US" sz="3600" dirty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marL="571500" indent="-571500" algn="ctr">
              <a:buFont typeface="Arial"/>
              <a:buChar char="•"/>
            </a:pPr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Noise reduction</a:t>
            </a:r>
          </a:p>
          <a:p>
            <a:pPr marL="571500" indent="-571500" algn="ctr">
              <a:buFont typeface="Arial"/>
              <a:buChar char="•"/>
            </a:pPr>
            <a:r>
              <a:rPr lang="en-US" sz="3600" dirty="0" err="1" smtClean="0">
                <a:solidFill>
                  <a:srgbClr val="CCFF33"/>
                </a:solidFill>
                <a:latin typeface="Times New Roman"/>
                <a:cs typeface="Times New Roman"/>
              </a:rPr>
              <a:t>Deconvolution</a:t>
            </a:r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/sharpening</a:t>
            </a:r>
          </a:p>
          <a:p>
            <a:pPr marL="571500" indent="-571500" algn="ctr">
              <a:buFont typeface="Arial"/>
              <a:buChar char="•"/>
            </a:pPr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Histogram transformation (stretch to non-linear)</a:t>
            </a:r>
            <a:endParaRPr lang="en-US" sz="3600" dirty="0">
              <a:solidFill>
                <a:srgbClr val="CCFF33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0770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33921"/>
            <a:ext cx="8229600" cy="117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Stretching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31800" y="1225688"/>
            <a:ext cx="82677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Stretching is a process by which you change the black point and the mid point, so as to bring out the fine details in your image. </a:t>
            </a:r>
            <a:endParaRPr lang="en-US" sz="3600" dirty="0">
              <a:solidFill>
                <a:srgbClr val="CCFF33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26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0"/>
            <a:ext cx="8229600" cy="117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/>
                <a:ea typeface="+mj-ea"/>
                <a:cs typeface="Times New Roman"/>
              </a:rPr>
              <a:t>Non-linear processing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84250" y="1022488"/>
            <a:ext cx="7175500" cy="5016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Steps you can/should take </a:t>
            </a:r>
            <a:r>
              <a:rPr lang="en-US" sz="3200" b="1" i="1" dirty="0" smtClean="0">
                <a:solidFill>
                  <a:srgbClr val="CCFF33"/>
                </a:solidFill>
                <a:latin typeface="Times New Roman"/>
                <a:cs typeface="Times New Roman"/>
              </a:rPr>
              <a:t>after</a:t>
            </a:r>
            <a:r>
              <a:rPr lang="en-US" sz="32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 stretching your data:</a:t>
            </a:r>
          </a:p>
          <a:p>
            <a:pPr marL="457200" indent="-457200" algn="ctr">
              <a:buFont typeface="Arial"/>
              <a:buChar char="•"/>
            </a:pPr>
            <a:r>
              <a:rPr lang="en-US" sz="32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More noise reduction</a:t>
            </a:r>
          </a:p>
          <a:p>
            <a:pPr marL="457200" indent="-457200" algn="ctr">
              <a:buFont typeface="Arial"/>
              <a:buChar char="•"/>
            </a:pPr>
            <a:r>
              <a:rPr lang="en-US" sz="32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HDR Wavelets</a:t>
            </a:r>
          </a:p>
          <a:p>
            <a:pPr marL="457200" indent="-457200" algn="ctr">
              <a:buFont typeface="Arial"/>
              <a:buChar char="•"/>
            </a:pPr>
            <a:r>
              <a:rPr lang="en-US" sz="32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Color saturation</a:t>
            </a:r>
          </a:p>
          <a:p>
            <a:pPr marL="457200" indent="-457200" algn="ctr">
              <a:buFont typeface="Arial"/>
              <a:buChar char="•"/>
            </a:pPr>
            <a:r>
              <a:rPr lang="en-US" sz="32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Bring out faint structures (several tools in PI)</a:t>
            </a:r>
          </a:p>
          <a:p>
            <a:pPr marL="457200" indent="-457200" algn="ctr">
              <a:buFont typeface="Arial"/>
              <a:buChar char="•"/>
            </a:pPr>
            <a:r>
              <a:rPr lang="en-US" sz="32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More noise reduction</a:t>
            </a:r>
          </a:p>
          <a:p>
            <a:pPr marL="457200" indent="-457200" algn="ctr">
              <a:buFont typeface="Arial"/>
              <a:buChar char="•"/>
            </a:pPr>
            <a:r>
              <a:rPr lang="en-US" sz="32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Green removal (SCNR)</a:t>
            </a:r>
          </a:p>
          <a:p>
            <a:pPr marL="457200" indent="-457200" algn="ctr">
              <a:buFont typeface="Arial"/>
              <a:buChar char="•"/>
            </a:pPr>
            <a:r>
              <a:rPr lang="en-US" sz="32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Export for web</a:t>
            </a:r>
          </a:p>
        </p:txBody>
      </p:sp>
    </p:spTree>
    <p:extLst>
      <p:ext uri="{BB962C8B-B14F-4D97-AF65-F5344CB8AC3E}">
        <p14:creationId xmlns:p14="http://schemas.microsoft.com/office/powerpoint/2010/main" val="3020880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46m47_hetlage_f.jpg"/>
          <p:cNvPicPr>
            <a:picLocks noChangeAspect="1"/>
          </p:cNvPicPr>
          <p:nvPr/>
        </p:nvPicPr>
        <p:blipFill>
          <a:blip r:embed="rId3" cstate="print">
            <a:lum bright="-30000"/>
          </a:blip>
          <a:srcRect l="3514" r="418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596900" y="33921"/>
            <a:ext cx="8229600" cy="117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noProof="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/>
                <a:ea typeface="+mj-ea"/>
                <a:cs typeface="Times New Roman"/>
              </a:rPr>
              <a:t>Image processing links</a:t>
            </a:r>
            <a:endParaRPr kumimoji="0" lang="en-US" sz="4800" b="1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Times New Roman"/>
              <a:ea typeface="+mj-ea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4250" y="1225688"/>
            <a:ext cx="7175500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Ron </a:t>
            </a:r>
            <a:r>
              <a:rPr lang="en-US" sz="2000" dirty="0" err="1" smtClean="0">
                <a:solidFill>
                  <a:srgbClr val="CCFF33"/>
                </a:solidFill>
                <a:latin typeface="Times New Roman"/>
                <a:cs typeface="Times New Roman"/>
              </a:rPr>
              <a:t>Wodaski’s</a:t>
            </a:r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 book:</a:t>
            </a:r>
            <a:endParaRPr lang="en-US" sz="2000" dirty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000" dirty="0">
                <a:solidFill>
                  <a:srgbClr val="CCFF33"/>
                </a:solidFill>
                <a:latin typeface="Times New Roman"/>
                <a:cs typeface="Times New Roman"/>
                <a:hlinkClick r:id="rId4"/>
              </a:rPr>
              <a:t>http://</a:t>
            </a:r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  <a:hlinkClick r:id="rId4"/>
              </a:rPr>
              <a:t>www.newastro.com</a:t>
            </a:r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Lessons from the Masters (Rob </a:t>
            </a:r>
            <a:r>
              <a:rPr lang="en-US" sz="2000" dirty="0" err="1" smtClean="0">
                <a:solidFill>
                  <a:srgbClr val="CCFF33"/>
                </a:solidFill>
                <a:latin typeface="Times New Roman"/>
                <a:cs typeface="Times New Roman"/>
              </a:rPr>
              <a:t>Gendler</a:t>
            </a:r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, ed.):</a:t>
            </a:r>
          </a:p>
          <a:p>
            <a:pPr algn="ctr"/>
            <a:r>
              <a:rPr lang="en-US" sz="2000" dirty="0">
                <a:solidFill>
                  <a:srgbClr val="CCFF33"/>
                </a:solidFill>
                <a:latin typeface="Times New Roman"/>
                <a:cs typeface="Times New Roman"/>
              </a:rPr>
              <a:t>http://</a:t>
            </a:r>
            <a:r>
              <a:rPr lang="en-US" sz="2000" dirty="0" err="1">
                <a:solidFill>
                  <a:srgbClr val="CCFF33"/>
                </a:solidFill>
                <a:latin typeface="Times New Roman"/>
                <a:cs typeface="Times New Roman"/>
              </a:rPr>
              <a:t>tinyurl.com</a:t>
            </a:r>
            <a:r>
              <a:rPr lang="en-US" sz="2000" dirty="0">
                <a:solidFill>
                  <a:srgbClr val="CCFF33"/>
                </a:solidFill>
                <a:latin typeface="Times New Roman"/>
                <a:cs typeface="Times New Roman"/>
              </a:rPr>
              <a:t>/o6esqsk</a:t>
            </a:r>
          </a:p>
          <a:p>
            <a:pPr algn="ctr"/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Warren Keller’s tutorials:</a:t>
            </a:r>
          </a:p>
          <a:p>
            <a:pPr algn="ctr"/>
            <a:r>
              <a:rPr lang="en-US" sz="2000" dirty="0">
                <a:solidFill>
                  <a:srgbClr val="CCFF33"/>
                </a:solidFill>
                <a:latin typeface="Times New Roman"/>
                <a:cs typeface="Times New Roman"/>
                <a:hlinkClick r:id="rId5"/>
              </a:rPr>
              <a:t>http://</a:t>
            </a:r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  <a:hlinkClick r:id="rId5"/>
              </a:rPr>
              <a:t>www.ip4ap.com</a:t>
            </a:r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Harry Page’s PI tutorials:</a:t>
            </a:r>
          </a:p>
          <a:p>
            <a:pPr algn="ctr"/>
            <a:r>
              <a:rPr lang="en-US" sz="2000" dirty="0">
                <a:solidFill>
                  <a:srgbClr val="CCFF33"/>
                </a:solidFill>
                <a:latin typeface="Times New Roman"/>
                <a:cs typeface="Times New Roman"/>
                <a:hlinkClick r:id="rId6"/>
              </a:rPr>
              <a:t>http://www.harrysastroshed.com/pixinsight/pixinsight%20video%20html/</a:t>
            </a:r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  <a:hlinkClick r:id="rId6"/>
              </a:rPr>
              <a:t>Pixinsighthome.html</a:t>
            </a:r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endParaRPr lang="en-US" sz="2000" dirty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r>
              <a:rPr lang="en-US" sz="2000" dirty="0" err="1" smtClean="0">
                <a:solidFill>
                  <a:srgbClr val="CCFF33"/>
                </a:solidFill>
                <a:latin typeface="Times New Roman"/>
                <a:cs typeface="Times New Roman"/>
              </a:rPr>
              <a:t>JKMorse’s</a:t>
            </a:r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solidFill>
                  <a:srgbClr val="CCFF33"/>
                </a:solidFill>
                <a:latin typeface="Times New Roman"/>
                <a:cs typeface="Times New Roman"/>
              </a:rPr>
              <a:t>PixInsight</a:t>
            </a:r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 </a:t>
            </a:r>
            <a:r>
              <a:rPr lang="en-US" sz="2000" dirty="0" err="1" smtClean="0">
                <a:solidFill>
                  <a:srgbClr val="CCFF33"/>
                </a:solidFill>
                <a:latin typeface="Times New Roman"/>
                <a:cs typeface="Times New Roman"/>
              </a:rPr>
              <a:t>cribsheet</a:t>
            </a:r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</a:rPr>
              <a:t>:</a:t>
            </a:r>
          </a:p>
          <a:p>
            <a:pPr algn="ctr"/>
            <a:r>
              <a:rPr lang="en-US" sz="2000" dirty="0">
                <a:solidFill>
                  <a:srgbClr val="CCFF33"/>
                </a:solidFill>
                <a:latin typeface="Times New Roman"/>
                <a:cs typeface="Times New Roman"/>
                <a:hlinkClick r:id="rId7"/>
              </a:rPr>
              <a:t>http://pixinsight.com/forum/index.php?topic=6823.msg46218#</a:t>
            </a:r>
            <a:r>
              <a:rPr lang="en-US" sz="2000" dirty="0" smtClean="0">
                <a:solidFill>
                  <a:srgbClr val="CCFF33"/>
                </a:solidFill>
                <a:latin typeface="Times New Roman"/>
                <a:cs typeface="Times New Roman"/>
                <a:hlinkClick r:id="rId7"/>
              </a:rPr>
              <a:t>msg46218</a:t>
            </a:r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  <a:p>
            <a:pPr algn="ctr"/>
            <a:endParaRPr lang="en-US" sz="2000" dirty="0" smtClean="0">
              <a:solidFill>
                <a:srgbClr val="CCFF33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40328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865"/>
    </mc:Choice>
    <mc:Fallback xmlns="">
      <p:transition xmlns:p14="http://schemas.microsoft.com/office/powerpoint/2010/main" spd="slow" advTm="16865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00"/>
      </a:hlink>
      <a:folHlink>
        <a:srgbClr val="FFFF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177103</TotalTime>
  <Words>330</Words>
  <Application>Microsoft Office PowerPoint</Application>
  <PresentationFormat>On-screen Show (4:3)</PresentationFormat>
  <Paragraphs>57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Wayne Baggett</dc:creator>
  <cp:lastModifiedBy>Charles Rimpo</cp:lastModifiedBy>
  <cp:revision>1937</cp:revision>
  <dcterms:created xsi:type="dcterms:W3CDTF">2009-02-07T16:08:21Z</dcterms:created>
  <dcterms:modified xsi:type="dcterms:W3CDTF">2015-01-28T03:14:51Z</dcterms:modified>
</cp:coreProperties>
</file>